
<file path=[Content_Types].xml><?xml version="1.0" encoding="utf-8"?>
<Types xmlns="http://schemas.openxmlformats.org/package/2006/content-types">
  <Default Extension="png" ContentType="image/png"/>
  <Default Extension="m4a" ContentType="audio/mp4"/>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72" r:id="rId2"/>
  </p:sldMasterIdLst>
  <p:notesMasterIdLst>
    <p:notesMasterId r:id="rId12"/>
  </p:notesMasterIdLst>
  <p:handoutMasterIdLst>
    <p:handoutMasterId r:id="rId13"/>
  </p:handoutMasterIdLst>
  <p:sldIdLst>
    <p:sldId id="256" r:id="rId3"/>
    <p:sldId id="257" r:id="rId4"/>
    <p:sldId id="259" r:id="rId5"/>
    <p:sldId id="267" r:id="rId6"/>
    <p:sldId id="260" r:id="rId7"/>
    <p:sldId id="268" r:id="rId8"/>
    <p:sldId id="261" r:id="rId9"/>
    <p:sldId id="263" r:id="rId10"/>
    <p:sldId id="269"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0431"/>
    <p:restoredTop sz="91426"/>
  </p:normalViewPr>
  <p:slideViewPr>
    <p:cSldViewPr snapToGrid="0" snapToObjects="1">
      <p:cViewPr varScale="1">
        <p:scale>
          <a:sx n="67" d="100"/>
          <a:sy n="67" d="100"/>
        </p:scale>
        <p:origin x="636" y="4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handoutMaster" Target="handoutMasters/handoutMaster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viewProps" Target="viewProp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8101491C-C5E1-AC47-838E-E45FD23D3761}" type="datetimeFigureOut">
              <a:rPr lang="en-US" smtClean="0"/>
              <a:t>9/5/2019</a:t>
            </a:fld>
            <a:endParaRPr lang="en-US" dirty="0"/>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FC222D2E-D898-C04E-9B78-7A9C92162EA3}" type="slidenum">
              <a:rPr lang="en-US" smtClean="0"/>
              <a:t>‹#›</a:t>
            </a:fld>
            <a:endParaRPr lang="en-US" dirty="0"/>
          </a:p>
        </p:txBody>
      </p:sp>
    </p:spTree>
    <p:extLst>
      <p:ext uri="{BB962C8B-B14F-4D97-AF65-F5344CB8AC3E}">
        <p14:creationId xmlns:p14="http://schemas.microsoft.com/office/powerpoint/2010/main" val="2439259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DC41F82-1588-9B46-A23E-5062EE2158C2}" type="datetimeFigureOut">
              <a:rPr lang="en-US" smtClean="0"/>
              <a:t>9/5/2019</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7EBB16B-AC84-7E48-9332-876FD7DBA47A}" type="slidenum">
              <a:rPr lang="en-US" smtClean="0"/>
              <a:t>‹#›</a:t>
            </a:fld>
            <a:endParaRPr lang="en-US" dirty="0"/>
          </a:p>
        </p:txBody>
      </p:sp>
    </p:spTree>
    <p:extLst>
      <p:ext uri="{BB962C8B-B14F-4D97-AF65-F5344CB8AC3E}">
        <p14:creationId xmlns:p14="http://schemas.microsoft.com/office/powerpoint/2010/main" val="14082701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7EBB16B-AC84-7E48-9332-876FD7DBA47A}" type="slidenum">
              <a:rPr lang="en-US" smtClean="0"/>
              <a:t>1</a:t>
            </a:fld>
            <a:endParaRPr lang="en-US" dirty="0"/>
          </a:p>
        </p:txBody>
      </p:sp>
    </p:spTree>
    <p:extLst>
      <p:ext uri="{BB962C8B-B14F-4D97-AF65-F5344CB8AC3E}">
        <p14:creationId xmlns:p14="http://schemas.microsoft.com/office/powerpoint/2010/main" val="137881813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7EBB16B-AC84-7E48-9332-876FD7DBA47A}" type="slidenum">
              <a:rPr lang="en-US" smtClean="0"/>
              <a:t>2</a:t>
            </a:fld>
            <a:endParaRPr lang="en-US" dirty="0"/>
          </a:p>
        </p:txBody>
      </p:sp>
    </p:spTree>
    <p:extLst>
      <p:ext uri="{BB962C8B-B14F-4D97-AF65-F5344CB8AC3E}">
        <p14:creationId xmlns:p14="http://schemas.microsoft.com/office/powerpoint/2010/main" val="30027613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Volume can also show attitude</a:t>
            </a:r>
            <a:endParaRPr lang="en-US" dirty="0"/>
          </a:p>
        </p:txBody>
      </p:sp>
      <p:sp>
        <p:nvSpPr>
          <p:cNvPr id="4" name="Slide Number Placeholder 3"/>
          <p:cNvSpPr>
            <a:spLocks noGrp="1"/>
          </p:cNvSpPr>
          <p:nvPr>
            <p:ph type="sldNum" sz="quarter" idx="10"/>
          </p:nvPr>
        </p:nvSpPr>
        <p:spPr/>
        <p:txBody>
          <a:bodyPr/>
          <a:lstStyle/>
          <a:p>
            <a:fld id="{07EBB16B-AC84-7E48-9332-876FD7DBA47A}" type="slidenum">
              <a:rPr lang="en-US" smtClean="0"/>
              <a:t>3</a:t>
            </a:fld>
            <a:endParaRPr lang="en-US" dirty="0"/>
          </a:p>
        </p:txBody>
      </p:sp>
    </p:spTree>
    <p:extLst>
      <p:ext uri="{BB962C8B-B14F-4D97-AF65-F5344CB8AC3E}">
        <p14:creationId xmlns:p14="http://schemas.microsoft.com/office/powerpoint/2010/main" val="7881333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7EBB16B-AC84-7E48-9332-876FD7DBA47A}" type="slidenum">
              <a:rPr lang="en-US" smtClean="0"/>
              <a:t>5</a:t>
            </a:fld>
            <a:endParaRPr lang="en-US" dirty="0"/>
          </a:p>
        </p:txBody>
      </p:sp>
    </p:spTree>
    <p:extLst>
      <p:ext uri="{BB962C8B-B14F-4D97-AF65-F5344CB8AC3E}">
        <p14:creationId xmlns:p14="http://schemas.microsoft.com/office/powerpoint/2010/main" val="47876784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7EBB16B-AC84-7E48-9332-876FD7DBA47A}" type="slidenum">
              <a:rPr lang="en-US" smtClean="0"/>
              <a:t>7</a:t>
            </a:fld>
            <a:endParaRPr lang="en-US" dirty="0"/>
          </a:p>
        </p:txBody>
      </p:sp>
    </p:spTree>
    <p:extLst>
      <p:ext uri="{BB962C8B-B14F-4D97-AF65-F5344CB8AC3E}">
        <p14:creationId xmlns:p14="http://schemas.microsoft.com/office/powerpoint/2010/main" val="2987837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7EBB16B-AC84-7E48-9332-876FD7DBA47A}" type="slidenum">
              <a:rPr lang="en-US" smtClean="0"/>
              <a:t>8</a:t>
            </a:fld>
            <a:endParaRPr lang="en-US" dirty="0"/>
          </a:p>
        </p:txBody>
      </p:sp>
    </p:spTree>
    <p:extLst>
      <p:ext uri="{BB962C8B-B14F-4D97-AF65-F5344CB8AC3E}">
        <p14:creationId xmlns:p14="http://schemas.microsoft.com/office/powerpoint/2010/main" val="180220929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7AD32F9-7C98-B94D-A48C-08EEBE81C0EC}" type="datetimeFigureOut">
              <a:rPr lang="en-US" smtClean="0"/>
              <a:t>9/5/2019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EDD30EA-936D-1F49-B58A-17F918551747}" type="slidenum">
              <a:rPr lang="en-US" smtClean="0"/>
              <a:t>‹#›</a:t>
            </a:fld>
            <a:endParaRPr lang="en-US" dirty="0"/>
          </a:p>
        </p:txBody>
      </p:sp>
    </p:spTree>
    <p:extLst>
      <p:ext uri="{BB962C8B-B14F-4D97-AF65-F5344CB8AC3E}">
        <p14:creationId xmlns:p14="http://schemas.microsoft.com/office/powerpoint/2010/main" val="26377642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7AD32F9-7C98-B94D-A48C-08EEBE81C0EC}" type="datetimeFigureOut">
              <a:rPr lang="en-US" smtClean="0"/>
              <a:t>9/5/2019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EDD30EA-936D-1F49-B58A-17F918551747}" type="slidenum">
              <a:rPr lang="en-US" smtClean="0"/>
              <a:t>‹#›</a:t>
            </a:fld>
            <a:endParaRPr lang="en-US" dirty="0"/>
          </a:p>
        </p:txBody>
      </p:sp>
    </p:spTree>
    <p:extLst>
      <p:ext uri="{BB962C8B-B14F-4D97-AF65-F5344CB8AC3E}">
        <p14:creationId xmlns:p14="http://schemas.microsoft.com/office/powerpoint/2010/main" val="3064410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7AD32F9-7C98-B94D-A48C-08EEBE81C0EC}" type="datetimeFigureOut">
              <a:rPr lang="en-US" smtClean="0"/>
              <a:t>9/5/2019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EDD30EA-936D-1F49-B58A-17F918551747}" type="slidenum">
              <a:rPr lang="en-US" smtClean="0"/>
              <a:t>‹#›</a:t>
            </a:fld>
            <a:endParaRPr lang="en-US" dirty="0"/>
          </a:p>
        </p:txBody>
      </p:sp>
    </p:spTree>
    <p:extLst>
      <p:ext uri="{BB962C8B-B14F-4D97-AF65-F5344CB8AC3E}">
        <p14:creationId xmlns:p14="http://schemas.microsoft.com/office/powerpoint/2010/main" val="68976538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100051" y="4455621"/>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17AD32F9-7C98-B94D-A48C-08EEBE81C0EC}" type="datetimeFigureOut">
              <a:rPr lang="en-US" smtClean="0"/>
              <a:t>9/5/2019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EDD30EA-936D-1F49-B58A-17F918551747}" type="slidenum">
              <a:rPr lang="en-US" smtClean="0"/>
              <a:t>‹#›</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0188604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7AD32F9-7C98-B94D-A48C-08EEBE81C0EC}" type="datetimeFigureOut">
              <a:rPr lang="en-US" smtClean="0"/>
              <a:t>9/5/2019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EDD30EA-936D-1F49-B58A-17F918551747}" type="slidenum">
              <a:rPr lang="en-US" smtClean="0"/>
              <a:t>‹#›</a:t>
            </a:fld>
            <a:endParaRPr lang="en-US" dirty="0"/>
          </a:p>
        </p:txBody>
      </p:sp>
    </p:spTree>
    <p:extLst>
      <p:ext uri="{BB962C8B-B14F-4D97-AF65-F5344CB8AC3E}">
        <p14:creationId xmlns:p14="http://schemas.microsoft.com/office/powerpoint/2010/main" val="164732065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7AD32F9-7C98-B94D-A48C-08EEBE81C0EC}" type="datetimeFigureOut">
              <a:rPr lang="en-US" smtClean="0"/>
              <a:t>9/5/2019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EDD30EA-936D-1F49-B58A-17F918551747}" type="slidenum">
              <a:rPr lang="en-US" smtClean="0"/>
              <a:t>‹#›</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5907146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097278" y="1845734"/>
            <a:ext cx="4937760" cy="40233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17AD32F9-7C98-B94D-A48C-08EEBE81C0EC}" type="datetimeFigureOut">
              <a:rPr lang="en-US" smtClean="0"/>
              <a:t>9/5/2019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EDD30EA-936D-1F49-B58A-17F918551747}" type="slidenum">
              <a:rPr lang="en-US" smtClean="0"/>
              <a:t>‹#›</a:t>
            </a:fld>
            <a:endParaRPr lang="en-US" dirty="0"/>
          </a:p>
        </p:txBody>
      </p:sp>
    </p:spTree>
    <p:extLst>
      <p:ext uri="{BB962C8B-B14F-4D97-AF65-F5344CB8AC3E}">
        <p14:creationId xmlns:p14="http://schemas.microsoft.com/office/powerpoint/2010/main" val="68988309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97280" y="2582334"/>
            <a:ext cx="4937760" cy="3378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217920" y="2582334"/>
            <a:ext cx="4937760" cy="3378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17AD32F9-7C98-B94D-A48C-08EEBE81C0EC}" type="datetimeFigureOut">
              <a:rPr lang="en-US" smtClean="0"/>
              <a:t>9/5/2019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3EDD30EA-936D-1F49-B58A-17F918551747}" type="slidenum">
              <a:rPr lang="en-US" smtClean="0"/>
              <a:t>‹#›</a:t>
            </a:fld>
            <a:endParaRPr lang="en-US" dirty="0"/>
          </a:p>
        </p:txBody>
      </p:sp>
    </p:spTree>
    <p:extLst>
      <p:ext uri="{BB962C8B-B14F-4D97-AF65-F5344CB8AC3E}">
        <p14:creationId xmlns:p14="http://schemas.microsoft.com/office/powerpoint/2010/main" val="60088347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17AD32F9-7C98-B94D-A48C-08EEBE81C0EC}" type="datetimeFigureOut">
              <a:rPr lang="en-US" smtClean="0"/>
              <a:t>9/5/2019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3EDD30EA-936D-1F49-B58A-17F918551747}" type="slidenum">
              <a:rPr lang="en-US" smtClean="0"/>
              <a:t>‹#›</a:t>
            </a:fld>
            <a:endParaRPr lang="en-US" dirty="0"/>
          </a:p>
        </p:txBody>
      </p:sp>
    </p:spTree>
    <p:extLst>
      <p:ext uri="{BB962C8B-B14F-4D97-AF65-F5344CB8AC3E}">
        <p14:creationId xmlns:p14="http://schemas.microsoft.com/office/powerpoint/2010/main" val="158048974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17AD32F9-7C98-B94D-A48C-08EEBE81C0EC}" type="datetimeFigureOut">
              <a:rPr lang="en-US" smtClean="0"/>
              <a:t>9/5/2019</a:t>
            </a:fld>
            <a:endParaRPr lang="en-US" dirty="0"/>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US" dirty="0"/>
          </a:p>
        </p:txBody>
      </p:sp>
      <p:sp>
        <p:nvSpPr>
          <p:cNvPr id="9" name="Slide Number Placeholder 8"/>
          <p:cNvSpPr>
            <a:spLocks noGrp="1"/>
          </p:cNvSpPr>
          <p:nvPr>
            <p:ph type="sldNum" sz="quarter" idx="12"/>
          </p:nvPr>
        </p:nvSpPr>
        <p:spPr/>
        <p:txBody>
          <a:bodyPr/>
          <a:lstStyle/>
          <a:p>
            <a:fld id="{3EDD30EA-936D-1F49-B58A-17F918551747}" type="slidenum">
              <a:rPr lang="en-US" smtClean="0"/>
              <a:t>‹#›</a:t>
            </a:fld>
            <a:endParaRPr lang="en-US" dirty="0"/>
          </a:p>
        </p:txBody>
      </p:sp>
    </p:spTree>
    <p:extLst>
      <p:ext uri="{BB962C8B-B14F-4D97-AF65-F5344CB8AC3E}">
        <p14:creationId xmlns:p14="http://schemas.microsoft.com/office/powerpoint/2010/main" val="106591447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17AD32F9-7C98-B94D-A48C-08EEBE81C0EC}" type="datetimeFigureOut">
              <a:rPr lang="en-US" smtClean="0"/>
              <a:t>9/5/2019</a:t>
            </a:fld>
            <a:endParaRPr lang="en-US" dirty="0"/>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en-US" dirty="0"/>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3EDD30EA-936D-1F49-B58A-17F918551747}" type="slidenum">
              <a:rPr lang="en-US" smtClean="0"/>
              <a:t>‹#›</a:t>
            </a:fld>
            <a:endParaRPr lang="en-US" dirty="0"/>
          </a:p>
        </p:txBody>
      </p:sp>
    </p:spTree>
    <p:extLst>
      <p:ext uri="{BB962C8B-B14F-4D97-AF65-F5344CB8AC3E}">
        <p14:creationId xmlns:p14="http://schemas.microsoft.com/office/powerpoint/2010/main" val="5159476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7AD32F9-7C98-B94D-A48C-08EEBE81C0EC}" type="datetimeFigureOut">
              <a:rPr lang="en-US" smtClean="0"/>
              <a:t>9/5/2019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EDD30EA-936D-1F49-B58A-17F918551747}" type="slidenum">
              <a:rPr lang="en-US" smtClean="0"/>
              <a:t>‹#›</a:t>
            </a:fld>
            <a:endParaRPr lang="en-US" dirty="0"/>
          </a:p>
        </p:txBody>
      </p:sp>
    </p:spTree>
    <p:extLst>
      <p:ext uri="{BB962C8B-B14F-4D97-AF65-F5344CB8AC3E}">
        <p14:creationId xmlns:p14="http://schemas.microsoft.com/office/powerpoint/2010/main" val="162426867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645" cy="822960"/>
          </a:xfrm>
        </p:spPr>
        <p:txBody>
          <a:bodyPr lIns="91440" tIns="0" rIns="91440" bIns="0" anchor="b">
            <a:noAutofit/>
          </a:bodyPr>
          <a:lstStyle>
            <a:lvl1pPr>
              <a:defRPr sz="3600" b="0">
                <a:solidFill>
                  <a:srgbClr val="FFFFFF"/>
                </a:solidFill>
              </a:defRPr>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5" y="0"/>
            <a:ext cx="12191985" cy="4915076"/>
          </a:xfrm>
          <a:solidFill>
            <a:schemeClr val="bg2">
              <a:lumMod val="90000"/>
            </a:schemeClr>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1097280" y="5907024"/>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7AD32F9-7C98-B94D-A48C-08EEBE81C0EC}" type="datetimeFigureOut">
              <a:rPr lang="en-US" smtClean="0"/>
              <a:t>9/5/2019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EDD30EA-936D-1F49-B58A-17F918551747}" type="slidenum">
              <a:rPr lang="en-US" smtClean="0"/>
              <a:t>‹#›</a:t>
            </a:fld>
            <a:endParaRPr lang="en-US" dirty="0"/>
          </a:p>
        </p:txBody>
      </p:sp>
    </p:spTree>
    <p:extLst>
      <p:ext uri="{BB962C8B-B14F-4D97-AF65-F5344CB8AC3E}">
        <p14:creationId xmlns:p14="http://schemas.microsoft.com/office/powerpoint/2010/main" val="214033447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7AD32F9-7C98-B94D-A48C-08EEBE81C0EC}" type="datetimeFigureOut">
              <a:rPr lang="en-US" smtClean="0"/>
              <a:t>9/5/2019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EDD30EA-936D-1F49-B58A-17F918551747}" type="slidenum">
              <a:rPr lang="en-US" smtClean="0"/>
              <a:t>‹#›</a:t>
            </a:fld>
            <a:endParaRPr lang="en-US" dirty="0"/>
          </a:p>
        </p:txBody>
      </p:sp>
    </p:spTree>
    <p:extLst>
      <p:ext uri="{BB962C8B-B14F-4D97-AF65-F5344CB8AC3E}">
        <p14:creationId xmlns:p14="http://schemas.microsoft.com/office/powerpoint/2010/main" val="10288320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2302"/>
            <a:ext cx="2628900" cy="575989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38200" y="412302"/>
            <a:ext cx="7734300" cy="5759898"/>
          </a:xfrm>
        </p:spPr>
        <p:txBody>
          <a:bodyPr vert="eaVert" lIns="45720" tIns="0" rIns="45720" bIns="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7AD32F9-7C98-B94D-A48C-08EEBE81C0EC}" type="datetimeFigureOut">
              <a:rPr lang="en-US" smtClean="0"/>
              <a:t>9/5/2019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EDD30EA-936D-1F49-B58A-17F918551747}" type="slidenum">
              <a:rPr lang="en-US" smtClean="0"/>
              <a:t>‹#›</a:t>
            </a:fld>
            <a:endParaRPr lang="en-US" dirty="0"/>
          </a:p>
        </p:txBody>
      </p:sp>
    </p:spTree>
    <p:extLst>
      <p:ext uri="{BB962C8B-B14F-4D97-AF65-F5344CB8AC3E}">
        <p14:creationId xmlns:p14="http://schemas.microsoft.com/office/powerpoint/2010/main" val="4336065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7AD32F9-7C98-B94D-A48C-08EEBE81C0EC}" type="datetimeFigureOut">
              <a:rPr lang="en-US" smtClean="0"/>
              <a:t>9/5/2019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EDD30EA-936D-1F49-B58A-17F918551747}" type="slidenum">
              <a:rPr lang="en-US" smtClean="0"/>
              <a:t>‹#›</a:t>
            </a:fld>
            <a:endParaRPr lang="en-US" dirty="0"/>
          </a:p>
        </p:txBody>
      </p:sp>
    </p:spTree>
    <p:extLst>
      <p:ext uri="{BB962C8B-B14F-4D97-AF65-F5344CB8AC3E}">
        <p14:creationId xmlns:p14="http://schemas.microsoft.com/office/powerpoint/2010/main" val="15648582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7AD32F9-7C98-B94D-A48C-08EEBE81C0EC}" type="datetimeFigureOut">
              <a:rPr lang="en-US" smtClean="0"/>
              <a:t>9/5/2019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EDD30EA-936D-1F49-B58A-17F918551747}" type="slidenum">
              <a:rPr lang="en-US" smtClean="0"/>
              <a:t>‹#›</a:t>
            </a:fld>
            <a:endParaRPr lang="en-US" dirty="0"/>
          </a:p>
        </p:txBody>
      </p:sp>
    </p:spTree>
    <p:extLst>
      <p:ext uri="{BB962C8B-B14F-4D97-AF65-F5344CB8AC3E}">
        <p14:creationId xmlns:p14="http://schemas.microsoft.com/office/powerpoint/2010/main" val="3401476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7AD32F9-7C98-B94D-A48C-08EEBE81C0EC}" type="datetimeFigureOut">
              <a:rPr lang="en-US" smtClean="0"/>
              <a:t>9/5/2019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3EDD30EA-936D-1F49-B58A-17F918551747}" type="slidenum">
              <a:rPr lang="en-US" smtClean="0"/>
              <a:t>‹#›</a:t>
            </a:fld>
            <a:endParaRPr lang="en-US" dirty="0"/>
          </a:p>
        </p:txBody>
      </p:sp>
    </p:spTree>
    <p:extLst>
      <p:ext uri="{BB962C8B-B14F-4D97-AF65-F5344CB8AC3E}">
        <p14:creationId xmlns:p14="http://schemas.microsoft.com/office/powerpoint/2010/main" val="25996758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7AD32F9-7C98-B94D-A48C-08EEBE81C0EC}" type="datetimeFigureOut">
              <a:rPr lang="en-US" smtClean="0"/>
              <a:t>9/5/2019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3EDD30EA-936D-1F49-B58A-17F918551747}" type="slidenum">
              <a:rPr lang="en-US" smtClean="0"/>
              <a:t>‹#›</a:t>
            </a:fld>
            <a:endParaRPr lang="en-US" dirty="0"/>
          </a:p>
        </p:txBody>
      </p:sp>
    </p:spTree>
    <p:extLst>
      <p:ext uri="{BB962C8B-B14F-4D97-AF65-F5344CB8AC3E}">
        <p14:creationId xmlns:p14="http://schemas.microsoft.com/office/powerpoint/2010/main" val="12934967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7AD32F9-7C98-B94D-A48C-08EEBE81C0EC}" type="datetimeFigureOut">
              <a:rPr lang="en-US" smtClean="0"/>
              <a:t>9/5/2019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3EDD30EA-936D-1F49-B58A-17F918551747}" type="slidenum">
              <a:rPr lang="en-US" smtClean="0"/>
              <a:t>‹#›</a:t>
            </a:fld>
            <a:endParaRPr lang="en-US" dirty="0"/>
          </a:p>
        </p:txBody>
      </p:sp>
    </p:spTree>
    <p:extLst>
      <p:ext uri="{BB962C8B-B14F-4D97-AF65-F5344CB8AC3E}">
        <p14:creationId xmlns:p14="http://schemas.microsoft.com/office/powerpoint/2010/main" val="8222631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7AD32F9-7C98-B94D-A48C-08EEBE81C0EC}" type="datetimeFigureOut">
              <a:rPr lang="en-US" smtClean="0"/>
              <a:t>9/5/2019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EDD30EA-936D-1F49-B58A-17F918551747}" type="slidenum">
              <a:rPr lang="en-US" smtClean="0"/>
              <a:t>‹#›</a:t>
            </a:fld>
            <a:endParaRPr lang="en-US" dirty="0"/>
          </a:p>
        </p:txBody>
      </p:sp>
    </p:spTree>
    <p:extLst>
      <p:ext uri="{BB962C8B-B14F-4D97-AF65-F5344CB8AC3E}">
        <p14:creationId xmlns:p14="http://schemas.microsoft.com/office/powerpoint/2010/main" val="7202667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7AD32F9-7C98-B94D-A48C-08EEBE81C0EC}" type="datetimeFigureOut">
              <a:rPr lang="en-US" smtClean="0"/>
              <a:t>9/5/2019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EDD30EA-936D-1F49-B58A-17F918551747}" type="slidenum">
              <a:rPr lang="en-US" smtClean="0"/>
              <a:t>‹#›</a:t>
            </a:fld>
            <a:endParaRPr lang="en-US" dirty="0"/>
          </a:p>
        </p:txBody>
      </p:sp>
    </p:spTree>
    <p:extLst>
      <p:ext uri="{BB962C8B-B14F-4D97-AF65-F5344CB8AC3E}">
        <p14:creationId xmlns:p14="http://schemas.microsoft.com/office/powerpoint/2010/main" val="1575625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7AD32F9-7C98-B94D-A48C-08EEBE81C0EC}" type="datetimeFigureOut">
              <a:rPr lang="en-US" smtClean="0"/>
              <a:t>9/5/2019</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EDD30EA-936D-1F49-B58A-17F918551747}" type="slidenum">
              <a:rPr lang="en-US" smtClean="0"/>
              <a:t>‹#›</a:t>
            </a:fld>
            <a:endParaRPr lang="en-US" dirty="0"/>
          </a:p>
        </p:txBody>
      </p:sp>
    </p:spTree>
    <p:extLst>
      <p:ext uri="{BB962C8B-B14F-4D97-AF65-F5344CB8AC3E}">
        <p14:creationId xmlns:p14="http://schemas.microsoft.com/office/powerpoint/2010/main" val="163755662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6334316"/>
            <a:ext cx="12191985"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17AD32F9-7C98-B94D-A48C-08EEBE81C0EC}" type="datetimeFigureOut">
              <a:rPr lang="en-US" smtClean="0"/>
              <a:t>9/5/2019</a:t>
            </a:fld>
            <a:endParaRPr lang="en-US" dirty="0"/>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US" dirty="0"/>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3EDD30EA-936D-1F49-B58A-17F918551747}" type="slidenum">
              <a:rPr lang="en-US" smtClean="0"/>
              <a:t>‹#›</a:t>
            </a:fld>
            <a:endParaRPr lang="en-US" dirty="0"/>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95755474"/>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m4a"/><Relationship Id="rId1" Type="http://schemas.microsoft.com/office/2007/relationships/media" Target="../media/media1.m4a"/><Relationship Id="rId6" Type="http://schemas.microsoft.com/office/2007/relationships/hdphoto" Target="../media/hdphoto1.wdp"/><Relationship Id="rId5" Type="http://schemas.openxmlformats.org/officeDocument/2006/relationships/image" Target="../media/image2.png"/><Relationship Id="rId4" Type="http://schemas.openxmlformats.org/officeDocument/2006/relationships/notesSlide" Target="../notesSlides/notesSlide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b="1" dirty="0" smtClean="0"/>
              <a:t>Review </a:t>
            </a:r>
            <a:endParaRPr lang="en-US" b="1" dirty="0"/>
          </a:p>
        </p:txBody>
      </p:sp>
      <p:sp>
        <p:nvSpPr>
          <p:cNvPr id="3" name="Subtitle 2"/>
          <p:cNvSpPr>
            <a:spLocks noGrp="1"/>
          </p:cNvSpPr>
          <p:nvPr>
            <p:ph type="subTitle" idx="1"/>
          </p:nvPr>
        </p:nvSpPr>
        <p:spPr/>
        <p:txBody>
          <a:bodyPr>
            <a:normAutofit/>
          </a:bodyPr>
          <a:lstStyle/>
          <a:p>
            <a:r>
              <a:rPr lang="en-US" sz="4400" b="1" dirty="0" smtClean="0"/>
              <a:t>Speaking Section</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615680" y="374290"/>
            <a:ext cx="2540000" cy="1714500"/>
          </a:xfrm>
          <a:prstGeom prst="rect">
            <a:avLst/>
          </a:prstGeom>
        </p:spPr>
      </p:pic>
    </p:spTree>
    <p:extLst>
      <p:ext uri="{BB962C8B-B14F-4D97-AF65-F5344CB8AC3E}">
        <p14:creationId xmlns:p14="http://schemas.microsoft.com/office/powerpoint/2010/main" val="884093953"/>
      </p:ext>
    </p:extLst>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Question 5: Problems</a:t>
            </a:r>
            <a:endParaRPr lang="en-US" b="1" dirty="0"/>
          </a:p>
        </p:txBody>
      </p:sp>
      <p:sp>
        <p:nvSpPr>
          <p:cNvPr id="3" name="Content Placeholder 2"/>
          <p:cNvSpPr>
            <a:spLocks noGrp="1"/>
          </p:cNvSpPr>
          <p:nvPr>
            <p:ph idx="1"/>
          </p:nvPr>
        </p:nvSpPr>
        <p:spPr/>
        <p:txBody>
          <a:bodyPr>
            <a:norm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3600" dirty="0" smtClean="0"/>
              <a:t>In Question 5, you will be asked to listen to a conversation and explain a problem, report the solutions that are proposed, and give your opinion about what the person should do.</a:t>
            </a:r>
            <a:endParaRPr lang="en-US" sz="3600" dirty="0"/>
          </a:p>
        </p:txBody>
      </p:sp>
    </p:spTree>
    <p:extLst>
      <p:ext uri="{BB962C8B-B14F-4D97-AF65-F5344CB8AC3E}">
        <p14:creationId xmlns:p14="http://schemas.microsoft.com/office/powerpoint/2010/main" val="27146644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40659" y="365126"/>
            <a:ext cx="11013141" cy="808066"/>
          </a:xfrm>
        </p:spPr>
        <p:txBody>
          <a:bodyPr>
            <a:normAutofit/>
          </a:bodyPr>
          <a:lstStyle/>
          <a:p>
            <a:endParaRPr lang="en-US" dirty="0"/>
          </a:p>
        </p:txBody>
      </p:sp>
      <p:sp>
        <p:nvSpPr>
          <p:cNvPr id="5" name="Content Placeholder 4"/>
          <p:cNvSpPr>
            <a:spLocks noGrp="1"/>
          </p:cNvSpPr>
          <p:nvPr>
            <p:ph sz="half" idx="1"/>
          </p:nvPr>
        </p:nvSpPr>
        <p:spPr>
          <a:xfrm>
            <a:off x="340659" y="770966"/>
            <a:ext cx="5679141" cy="5405997"/>
          </a:xfrm>
        </p:spPr>
        <p:txBody>
          <a:bodyPr>
            <a:normAutofit/>
          </a:bodyPr>
          <a:lstStyle/>
          <a:p>
            <a:pPr marL="0" indent="0">
              <a:buNone/>
            </a:pPr>
            <a:endParaRPr lang="en-US" sz="4400" b="1" i="1" dirty="0" smtClean="0"/>
          </a:p>
          <a:p>
            <a:pPr marL="0" indent="0">
              <a:buNone/>
            </a:pPr>
            <a:r>
              <a:rPr lang="en-US" sz="4400" b="1" i="1" dirty="0" smtClean="0"/>
              <a:t>Timing</a:t>
            </a:r>
          </a:p>
          <a:p>
            <a:pPr marL="0" indent="0">
              <a:buNone/>
            </a:pPr>
            <a:endParaRPr lang="en-US" sz="1200" dirty="0"/>
          </a:p>
          <a:p>
            <a:pPr marL="0" indent="0">
              <a:buNone/>
            </a:pPr>
            <a:r>
              <a:rPr lang="en-US" sz="3600" dirty="0" smtClean="0"/>
              <a:t>Preparation Time: 20 seconds</a:t>
            </a:r>
          </a:p>
          <a:p>
            <a:pPr marL="0" indent="0">
              <a:buNone/>
            </a:pPr>
            <a:r>
              <a:rPr lang="en-US" sz="3600" dirty="0" smtClean="0"/>
              <a:t>Recording Time: 60 seconds</a:t>
            </a:r>
            <a:endParaRPr lang="en-US" sz="3600" dirty="0"/>
          </a:p>
        </p:txBody>
      </p:sp>
      <p:sp>
        <p:nvSpPr>
          <p:cNvPr id="6" name="Content Placeholder 5"/>
          <p:cNvSpPr>
            <a:spLocks noGrp="1"/>
          </p:cNvSpPr>
          <p:nvPr>
            <p:ph sz="half" idx="2"/>
          </p:nvPr>
        </p:nvSpPr>
        <p:spPr>
          <a:xfrm>
            <a:off x="6651812" y="770966"/>
            <a:ext cx="4701988" cy="5405997"/>
          </a:xfrm>
        </p:spPr>
        <p:txBody>
          <a:bodyPr>
            <a:normAutofit/>
          </a:bodyPr>
          <a:lstStyle/>
          <a:p>
            <a:pPr marL="0" indent="0">
              <a:buNone/>
            </a:pPr>
            <a:endParaRPr lang="en-US" sz="4400" b="1" i="1" dirty="0" smtClean="0"/>
          </a:p>
          <a:p>
            <a:pPr marL="0" indent="0">
              <a:buNone/>
            </a:pPr>
            <a:r>
              <a:rPr lang="en-US" sz="4400" b="1" i="1" dirty="0" smtClean="0"/>
              <a:t>Task</a:t>
            </a:r>
          </a:p>
          <a:p>
            <a:pPr marL="0" indent="0">
              <a:buNone/>
            </a:pPr>
            <a:endParaRPr lang="en-US" sz="1200" dirty="0"/>
          </a:p>
          <a:p>
            <a:r>
              <a:rPr lang="en-US" sz="3600" dirty="0" smtClean="0"/>
              <a:t>Summarize the problem discussed in the conversation</a:t>
            </a:r>
          </a:p>
          <a:p>
            <a:r>
              <a:rPr lang="en-US" sz="3600" dirty="0" smtClean="0"/>
              <a:t>Explain why you think that one solution is better than the other</a:t>
            </a:r>
          </a:p>
        </p:txBody>
      </p:sp>
    </p:spTree>
    <p:extLst>
      <p:ext uri="{BB962C8B-B14F-4D97-AF65-F5344CB8AC3E}">
        <p14:creationId xmlns:p14="http://schemas.microsoft.com/office/powerpoint/2010/main" val="1106012366"/>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1  Organize notes in three sections</a:t>
            </a:r>
            <a:endParaRPr lang="en-US" b="1" dirty="0"/>
          </a:p>
        </p:txBody>
      </p:sp>
      <p:sp>
        <p:nvSpPr>
          <p:cNvPr id="3" name="Content Placeholder 2"/>
          <p:cNvSpPr>
            <a:spLocks noGrp="1"/>
          </p:cNvSpPr>
          <p:nvPr>
            <p:ph idx="1"/>
          </p:nvPr>
        </p:nvSpPr>
        <p:spPr>
          <a:xfrm>
            <a:off x="838200" y="1431985"/>
            <a:ext cx="10515600" cy="5193102"/>
          </a:xfrm>
        </p:spPr>
        <p:txBody>
          <a:bodyPr>
            <a:normAutofit/>
          </a:bodyPr>
          <a:lstStyle/>
          <a:p>
            <a:pPr marL="0" indent="0">
              <a:buNone/>
            </a:pPr>
            <a:r>
              <a:rPr lang="en-US" sz="3600" dirty="0" smtClean="0"/>
              <a:t>Even before you begin to listen to Speaking Question 5, you can organize your notes. Write the following three words on your scratch paper.</a:t>
            </a:r>
          </a:p>
          <a:p>
            <a:pPr marL="0" indent="0">
              <a:buNone/>
            </a:pPr>
            <a:endParaRPr lang="en-US" sz="3600" dirty="0"/>
          </a:p>
          <a:p>
            <a:pPr marL="0" indent="0">
              <a:buNone/>
            </a:pPr>
            <a:r>
              <a:rPr lang="en-US" sz="3200" dirty="0" smtClean="0">
                <a:latin typeface="Chalkduster" charset="0"/>
                <a:ea typeface="Chalkduster" charset="0"/>
                <a:cs typeface="Chalkduster" charset="0"/>
              </a:rPr>
              <a:t>Problem</a:t>
            </a:r>
          </a:p>
          <a:p>
            <a:pPr marL="0" indent="0">
              <a:buNone/>
            </a:pPr>
            <a:endParaRPr lang="en-US" sz="3200" dirty="0">
              <a:latin typeface="Chalkduster" charset="0"/>
              <a:ea typeface="Chalkduster" charset="0"/>
              <a:cs typeface="Chalkduster" charset="0"/>
            </a:endParaRPr>
          </a:p>
          <a:p>
            <a:pPr marL="0" indent="0">
              <a:buNone/>
            </a:pPr>
            <a:r>
              <a:rPr lang="en-US" sz="3200" dirty="0" smtClean="0">
                <a:latin typeface="Chalkduster" charset="0"/>
                <a:ea typeface="Chalkduster" charset="0"/>
                <a:cs typeface="Chalkduster" charset="0"/>
              </a:rPr>
              <a:t>Solutions</a:t>
            </a:r>
          </a:p>
          <a:p>
            <a:pPr marL="0" indent="0">
              <a:buNone/>
            </a:pPr>
            <a:endParaRPr lang="en-US" sz="3200" dirty="0">
              <a:latin typeface="Chalkduster" charset="0"/>
              <a:ea typeface="Chalkduster" charset="0"/>
              <a:cs typeface="Chalkduster" charset="0"/>
            </a:endParaRPr>
          </a:p>
          <a:p>
            <a:pPr marL="0" indent="0">
              <a:buNone/>
            </a:pPr>
            <a:r>
              <a:rPr lang="en-US" sz="3200" dirty="0" smtClean="0">
                <a:latin typeface="Chalkduster" charset="0"/>
                <a:ea typeface="Chalkduster" charset="0"/>
                <a:cs typeface="Chalkduster" charset="0"/>
              </a:rPr>
              <a:t>Opinion</a:t>
            </a:r>
            <a:endParaRPr lang="en-US" sz="3200" dirty="0">
              <a:latin typeface="Chalkduster" charset="0"/>
              <a:ea typeface="Chalkduster" charset="0"/>
              <a:cs typeface="Chalkduster" charset="0"/>
            </a:endParaRPr>
          </a:p>
        </p:txBody>
      </p:sp>
    </p:spTree>
    <p:extLst>
      <p:ext uri="{BB962C8B-B14F-4D97-AF65-F5344CB8AC3E}">
        <p14:creationId xmlns:p14="http://schemas.microsoft.com/office/powerpoint/2010/main" val="1050186300"/>
      </p:ext>
    </p:extLst>
  </p:cSld>
  <p:clrMapOvr>
    <a:masterClrMapping/>
  </p:clrMapOvr>
  <p:transition spd="slow">
    <p:push dir="u"/>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7585" y="365126"/>
            <a:ext cx="11110823" cy="652792"/>
          </a:xfrm>
        </p:spPr>
        <p:txBody>
          <a:bodyPr anchor="ctr">
            <a:noAutofit/>
          </a:bodyPr>
          <a:lstStyle/>
          <a:p>
            <a:r>
              <a:rPr lang="en-US" b="1" dirty="0" smtClean="0"/>
              <a:t>2  Fill in details as you listen to the conversation </a:t>
            </a:r>
            <a:endParaRPr lang="en-US" b="1" dirty="0"/>
          </a:p>
        </p:txBody>
      </p:sp>
      <p:sp>
        <p:nvSpPr>
          <p:cNvPr id="6" name="Content Placeholder 5"/>
          <p:cNvSpPr>
            <a:spLocks noGrp="1"/>
          </p:cNvSpPr>
          <p:nvPr>
            <p:ph idx="1"/>
          </p:nvPr>
        </p:nvSpPr>
        <p:spPr>
          <a:xfrm>
            <a:off x="517584" y="1017918"/>
            <a:ext cx="11507639" cy="5632263"/>
          </a:xfrm>
        </p:spPr>
        <p:txBody>
          <a:bodyPr>
            <a:normAutofit/>
          </a:bodyPr>
          <a:lstStyle/>
          <a:p>
            <a:pPr marL="0" indent="0">
              <a:spcBef>
                <a:spcPts val="400"/>
              </a:spcBef>
              <a:buNone/>
            </a:pPr>
            <a:endParaRPr lang="en-US" sz="2400" dirty="0" smtClean="0">
              <a:latin typeface="Chalkduster" charset="0"/>
              <a:ea typeface="Chalkduster" charset="0"/>
              <a:cs typeface="Chalkduster" charset="0"/>
            </a:endParaRPr>
          </a:p>
          <a:p>
            <a:pPr marL="0" indent="0">
              <a:spcBef>
                <a:spcPts val="400"/>
              </a:spcBef>
              <a:buNone/>
            </a:pPr>
            <a:r>
              <a:rPr lang="en-US" sz="3200" dirty="0" smtClean="0">
                <a:latin typeface="Chalkduster" charset="0"/>
                <a:ea typeface="Chalkduster" charset="0"/>
                <a:cs typeface="Chalkduster" charset="0"/>
              </a:rPr>
              <a:t>Problem—not </a:t>
            </a:r>
            <a:r>
              <a:rPr lang="en-US" sz="3200" dirty="0">
                <a:latin typeface="Chalkduster" charset="0"/>
                <a:ea typeface="Chalkduster" charset="0"/>
                <a:cs typeface="Chalkduster" charset="0"/>
              </a:rPr>
              <a:t>enough money </a:t>
            </a:r>
            <a:endParaRPr lang="en-US" sz="3200" dirty="0" smtClean="0">
              <a:latin typeface="Chalkduster" charset="0"/>
              <a:ea typeface="Chalkduster" charset="0"/>
              <a:cs typeface="Chalkduster" charset="0"/>
            </a:endParaRPr>
          </a:p>
          <a:p>
            <a:pPr marL="0" indent="0">
              <a:spcBef>
                <a:spcPts val="400"/>
              </a:spcBef>
              <a:buNone/>
            </a:pPr>
            <a:r>
              <a:rPr lang="en-US" sz="3200" dirty="0" smtClean="0">
                <a:latin typeface="Chalkduster" charset="0"/>
                <a:ea typeface="Chalkduster" charset="0"/>
                <a:cs typeface="Chalkduster" charset="0"/>
              </a:rPr>
              <a:t>Scholarship </a:t>
            </a:r>
            <a:r>
              <a:rPr lang="en-US" sz="3200" dirty="0">
                <a:latin typeface="Chalkduster" charset="0"/>
                <a:ea typeface="Chalkduster" charset="0"/>
                <a:cs typeface="Chalkduster" charset="0"/>
              </a:rPr>
              <a:t>check </a:t>
            </a:r>
            <a:r>
              <a:rPr lang="en-US" sz="3200" dirty="0" smtClean="0">
                <a:latin typeface="Chalkduster" charset="0"/>
                <a:ea typeface="Chalkduster" charset="0"/>
                <a:cs typeface="Chalkduster" charset="0"/>
              </a:rPr>
              <a:t>late</a:t>
            </a:r>
          </a:p>
          <a:p>
            <a:pPr marL="0" indent="0">
              <a:spcBef>
                <a:spcPts val="400"/>
              </a:spcBef>
              <a:buNone/>
            </a:pPr>
            <a:r>
              <a:rPr lang="en-US" sz="3200" dirty="0" smtClean="0">
                <a:latin typeface="Chalkduster" charset="0"/>
                <a:ea typeface="Chalkduster" charset="0"/>
                <a:cs typeface="Chalkduster" charset="0"/>
              </a:rPr>
              <a:t>Books</a:t>
            </a:r>
            <a:r>
              <a:rPr lang="en-US" sz="3200" dirty="0">
                <a:latin typeface="Chalkduster" charset="0"/>
                <a:ea typeface="Chalkduster" charset="0"/>
                <a:cs typeface="Chalkduster" charset="0"/>
              </a:rPr>
              <a:t>, tuition, dorm due </a:t>
            </a:r>
          </a:p>
          <a:p>
            <a:pPr marL="0" indent="0">
              <a:spcBef>
                <a:spcPts val="400"/>
              </a:spcBef>
              <a:buNone/>
            </a:pPr>
            <a:endParaRPr lang="en-US" sz="3200" dirty="0" smtClean="0">
              <a:latin typeface="Chalkduster" charset="0"/>
              <a:ea typeface="Chalkduster" charset="0"/>
              <a:cs typeface="Chalkduster" charset="0"/>
            </a:endParaRPr>
          </a:p>
          <a:p>
            <a:pPr marL="0" indent="0">
              <a:spcBef>
                <a:spcPts val="400"/>
              </a:spcBef>
              <a:buNone/>
            </a:pPr>
            <a:r>
              <a:rPr lang="en-US" sz="3200" dirty="0" smtClean="0">
                <a:latin typeface="Chalkduster" charset="0"/>
                <a:ea typeface="Chalkduster" charset="0"/>
                <a:cs typeface="Chalkduster" charset="0"/>
              </a:rPr>
              <a:t>Solutions </a:t>
            </a:r>
            <a:endParaRPr lang="en-US" sz="3200" dirty="0">
              <a:latin typeface="Chalkduster" charset="0"/>
              <a:ea typeface="Chalkduster" charset="0"/>
              <a:cs typeface="Chalkduster" charset="0"/>
            </a:endParaRPr>
          </a:p>
          <a:p>
            <a:pPr marL="0" indent="0">
              <a:spcBef>
                <a:spcPts val="400"/>
              </a:spcBef>
              <a:buNone/>
            </a:pPr>
            <a:r>
              <a:rPr lang="en-US" sz="3200" dirty="0" smtClean="0">
                <a:latin typeface="Chalkduster" charset="0"/>
                <a:ea typeface="Chalkduster" charset="0"/>
                <a:cs typeface="Chalkduster" charset="0"/>
              </a:rPr>
              <a:t>Use </a:t>
            </a:r>
            <a:r>
              <a:rPr lang="en-US" sz="3200" dirty="0">
                <a:latin typeface="Chalkduster" charset="0"/>
                <a:ea typeface="Chalkduster" charset="0"/>
                <a:cs typeface="Chalkduster" charset="0"/>
              </a:rPr>
              <a:t>credit </a:t>
            </a:r>
            <a:r>
              <a:rPr lang="en-US" sz="3200" dirty="0" smtClean="0">
                <a:latin typeface="Chalkduster" charset="0"/>
                <a:ea typeface="Chalkduster" charset="0"/>
                <a:cs typeface="Chalkduster" charset="0"/>
              </a:rPr>
              <a:t>card</a:t>
            </a:r>
          </a:p>
          <a:p>
            <a:pPr marL="0" indent="0">
              <a:spcBef>
                <a:spcPts val="400"/>
              </a:spcBef>
              <a:buNone/>
            </a:pPr>
            <a:r>
              <a:rPr lang="en-US" sz="3200" dirty="0" smtClean="0">
                <a:latin typeface="Chalkduster" charset="0"/>
                <a:ea typeface="Chalkduster" charset="0"/>
                <a:cs typeface="Chalkduster" charset="0"/>
              </a:rPr>
              <a:t>Take </a:t>
            </a:r>
            <a:r>
              <a:rPr lang="en-US" sz="3200" dirty="0">
                <a:latin typeface="Chalkduster" charset="0"/>
                <a:ea typeface="Chalkduster" charset="0"/>
                <a:cs typeface="Chalkduster" charset="0"/>
              </a:rPr>
              <a:t>out student loan </a:t>
            </a:r>
          </a:p>
          <a:p>
            <a:pPr marL="0" indent="0">
              <a:lnSpc>
                <a:spcPct val="120000"/>
              </a:lnSpc>
              <a:spcBef>
                <a:spcPts val="0"/>
              </a:spcBef>
              <a:buNone/>
            </a:pPr>
            <a:endParaRPr lang="en-US" sz="3600" dirty="0" smtClean="0">
              <a:latin typeface="Chalkduster" charset="0"/>
              <a:ea typeface="Chalkduster" charset="0"/>
              <a:cs typeface="Chalkduster" charset="0"/>
            </a:endParaRPr>
          </a:p>
        </p:txBody>
      </p:sp>
    </p:spTree>
    <p:extLst>
      <p:ext uri="{BB962C8B-B14F-4D97-AF65-F5344CB8AC3E}">
        <p14:creationId xmlns:p14="http://schemas.microsoft.com/office/powerpoint/2010/main" val="1284609651"/>
      </p:ext>
    </p:extLst>
  </p:cSld>
  <p:clrMapOvr>
    <a:masterClrMapping/>
  </p:clrMapOvr>
  <p:transition spd="slow">
    <p:push dir="u"/>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69344" y="365125"/>
            <a:ext cx="10784456" cy="808067"/>
          </a:xfrm>
        </p:spPr>
        <p:txBody>
          <a:bodyPr/>
          <a:lstStyle/>
          <a:p>
            <a:r>
              <a:rPr lang="en-US" b="1" dirty="0" smtClean="0"/>
              <a:t>3  Report your opinion logically</a:t>
            </a:r>
            <a:endParaRPr lang="en-US" dirty="0"/>
          </a:p>
        </p:txBody>
      </p:sp>
      <p:sp>
        <p:nvSpPr>
          <p:cNvPr id="3" name="Content Placeholder 2"/>
          <p:cNvSpPr>
            <a:spLocks noGrp="1"/>
          </p:cNvSpPr>
          <p:nvPr>
            <p:ph idx="1"/>
          </p:nvPr>
        </p:nvSpPr>
        <p:spPr>
          <a:xfrm>
            <a:off x="569343" y="1362974"/>
            <a:ext cx="11145329" cy="5227607"/>
          </a:xfrm>
        </p:spPr>
        <p:txBody>
          <a:bodyPr>
            <a:normAutofit fontScale="92500" lnSpcReduction="10000"/>
          </a:bodyPr>
          <a:lstStyle/>
          <a:p>
            <a:pPr marL="0" indent="0">
              <a:spcBef>
                <a:spcPts val="400"/>
              </a:spcBef>
              <a:buNone/>
            </a:pPr>
            <a:r>
              <a:rPr lang="en-US" sz="3900" dirty="0" smtClean="0">
                <a:ea typeface="Chalkduster" charset="0"/>
                <a:cs typeface="Chalkduster" charset="0"/>
              </a:rPr>
              <a:t>This question asks for </a:t>
            </a:r>
            <a:r>
              <a:rPr lang="en-US" sz="3900" i="1" dirty="0" smtClean="0">
                <a:ea typeface="Chalkduster" charset="0"/>
                <a:cs typeface="Chalkduster" charset="0"/>
              </a:rPr>
              <a:t>your</a:t>
            </a:r>
            <a:r>
              <a:rPr lang="en-US" sz="3900" dirty="0" smtClean="0">
                <a:ea typeface="Chalkduster" charset="0"/>
                <a:cs typeface="Chalkduster" charset="0"/>
              </a:rPr>
              <a:t> opinion and for the reasons why you have that opinion. In order to make a logical response, you should use the first two sections of your notes to help you summarize the problem and the solutions that are presented in the conversation. You should do this quickly to reserve enough time to give your opinion and to explain why you have that opinion.</a:t>
            </a:r>
            <a:endParaRPr lang="en-US" sz="3600" dirty="0">
              <a:latin typeface="Chalkduster" charset="0"/>
              <a:ea typeface="Chalkduster" charset="0"/>
              <a:cs typeface="Chalkduster" charset="0"/>
            </a:endParaRPr>
          </a:p>
          <a:p>
            <a:pPr marL="0" indent="0">
              <a:spcBef>
                <a:spcPts val="400"/>
              </a:spcBef>
              <a:buNone/>
            </a:pPr>
            <a:endParaRPr lang="en-US" sz="3600" dirty="0" smtClean="0">
              <a:latin typeface="Chalkduster" charset="0"/>
              <a:ea typeface="Chalkduster" charset="0"/>
              <a:cs typeface="Chalkduster" charset="0"/>
            </a:endParaRPr>
          </a:p>
          <a:p>
            <a:pPr marL="0" indent="0">
              <a:spcBef>
                <a:spcPts val="400"/>
              </a:spcBef>
              <a:buNone/>
            </a:pPr>
            <a:r>
              <a:rPr lang="en-US" sz="3500" dirty="0" smtClean="0">
                <a:latin typeface="Chalkduster" charset="0"/>
                <a:ea typeface="Chalkduster" charset="0"/>
                <a:cs typeface="Chalkduster" charset="0"/>
              </a:rPr>
              <a:t>Opinion—support </a:t>
            </a:r>
            <a:r>
              <a:rPr lang="en-US" sz="3500" dirty="0">
                <a:latin typeface="Chalkduster" charset="0"/>
                <a:ea typeface="Chalkduster" charset="0"/>
                <a:cs typeface="Chalkduster" charset="0"/>
              </a:rPr>
              <a:t>student loan </a:t>
            </a:r>
            <a:endParaRPr lang="en-US" sz="3500" dirty="0" smtClean="0">
              <a:latin typeface="Chalkduster" charset="0"/>
              <a:ea typeface="Chalkduster" charset="0"/>
              <a:cs typeface="Chalkduster" charset="0"/>
            </a:endParaRPr>
          </a:p>
          <a:p>
            <a:pPr marL="0" indent="0">
              <a:spcBef>
                <a:spcPts val="400"/>
              </a:spcBef>
              <a:buNone/>
            </a:pPr>
            <a:r>
              <a:rPr lang="en-US" sz="3500" dirty="0" smtClean="0">
                <a:latin typeface="Chalkduster" charset="0"/>
                <a:ea typeface="Chalkduster" charset="0"/>
                <a:cs typeface="Chalkduster" charset="0"/>
              </a:rPr>
              <a:t>Paid </a:t>
            </a:r>
            <a:r>
              <a:rPr lang="en-US" sz="3500" dirty="0">
                <a:latin typeface="Chalkduster" charset="0"/>
                <a:ea typeface="Chalkduster" charset="0"/>
                <a:cs typeface="Chalkduster" charset="0"/>
              </a:rPr>
              <a:t>same </a:t>
            </a:r>
            <a:r>
              <a:rPr lang="en-US" sz="3500" dirty="0" smtClean="0">
                <a:latin typeface="Chalkduster" charset="0"/>
                <a:ea typeface="Chalkduster" charset="0"/>
                <a:cs typeface="Chalkduster" charset="0"/>
              </a:rPr>
              <a:t>day</a:t>
            </a:r>
          </a:p>
          <a:p>
            <a:pPr marL="0" indent="0">
              <a:spcBef>
                <a:spcPts val="400"/>
              </a:spcBef>
              <a:buNone/>
            </a:pPr>
            <a:r>
              <a:rPr lang="en-US" sz="3500" dirty="0" smtClean="0">
                <a:latin typeface="Chalkduster" charset="0"/>
                <a:ea typeface="Chalkduster" charset="0"/>
                <a:cs typeface="Chalkduster" charset="0"/>
              </a:rPr>
              <a:t>$ </a:t>
            </a:r>
            <a:r>
              <a:rPr lang="en-US" sz="3500" dirty="0">
                <a:latin typeface="Chalkduster" charset="0"/>
                <a:ea typeface="Chalkduster" charset="0"/>
                <a:cs typeface="Chalkduster" charset="0"/>
              </a:rPr>
              <a:t>not much </a:t>
            </a:r>
          </a:p>
        </p:txBody>
      </p:sp>
    </p:spTree>
    <p:extLst>
      <p:ext uri="{BB962C8B-B14F-4D97-AF65-F5344CB8AC3E}">
        <p14:creationId xmlns:p14="http://schemas.microsoft.com/office/powerpoint/2010/main" val="677256258"/>
      </p:ext>
    </p:extLst>
  </p:cSld>
  <p:clrMapOvr>
    <a:masterClrMapping/>
  </p:clrMapOvr>
  <p:transition spd="slow">
    <p:push dir="u"/>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2880" y="9973"/>
            <a:ext cx="11170920" cy="862642"/>
          </a:xfrm>
        </p:spPr>
        <p:txBody>
          <a:bodyPr>
            <a:normAutofit/>
          </a:bodyPr>
          <a:lstStyle/>
          <a:p>
            <a:r>
              <a:rPr lang="en-US" b="1" dirty="0" smtClean="0"/>
              <a:t>Example Answer</a:t>
            </a:r>
            <a:endParaRPr lang="en-US" b="1" dirty="0"/>
          </a:p>
        </p:txBody>
      </p:sp>
      <p:sp>
        <p:nvSpPr>
          <p:cNvPr id="3" name="Content Placeholder 2"/>
          <p:cNvSpPr>
            <a:spLocks noGrp="1"/>
          </p:cNvSpPr>
          <p:nvPr>
            <p:ph idx="1"/>
          </p:nvPr>
        </p:nvSpPr>
        <p:spPr>
          <a:xfrm>
            <a:off x="182880" y="1290128"/>
            <a:ext cx="11870575" cy="5369464"/>
          </a:xfrm>
          <a:ln>
            <a:noFill/>
          </a:ln>
        </p:spPr>
        <p:txBody>
          <a:bodyPr>
            <a:noAutofit/>
          </a:bodyPr>
          <a:lstStyle/>
          <a:p>
            <a:pPr marL="514350" indent="-514350">
              <a:lnSpc>
                <a:spcPct val="100000"/>
              </a:lnSpc>
              <a:spcBef>
                <a:spcPts val="0"/>
              </a:spcBef>
              <a:buNone/>
            </a:pPr>
            <a:r>
              <a:rPr lang="en-US" sz="3600" dirty="0"/>
              <a:t>The woman doesn’t have enough money </a:t>
            </a:r>
            <a:r>
              <a:rPr lang="en-US" sz="3600" dirty="0" smtClean="0"/>
              <a:t>to </a:t>
            </a:r>
            <a:r>
              <a:rPr lang="en-US" sz="3600" dirty="0"/>
              <a:t>pay tuition and </a:t>
            </a:r>
            <a:r>
              <a:rPr lang="en-US" sz="3600" dirty="0" smtClean="0"/>
              <a:t>her</a:t>
            </a:r>
          </a:p>
          <a:p>
            <a:pPr marL="514350" indent="-514350">
              <a:lnSpc>
                <a:spcPct val="100000"/>
              </a:lnSpc>
              <a:spcBef>
                <a:spcPts val="0"/>
              </a:spcBef>
              <a:buNone/>
            </a:pPr>
            <a:r>
              <a:rPr lang="en-US" sz="3600" dirty="0" smtClean="0"/>
              <a:t>dorm fee and books</a:t>
            </a:r>
            <a:r>
              <a:rPr lang="en-US" sz="3600" dirty="0"/>
              <a:t>. </a:t>
            </a:r>
            <a:r>
              <a:rPr lang="en-US" sz="3600" dirty="0" smtClean="0"/>
              <a:t>So the </a:t>
            </a:r>
            <a:r>
              <a:rPr lang="en-US" sz="3600" dirty="0"/>
              <a:t>problem is everything has to </a:t>
            </a:r>
            <a:r>
              <a:rPr lang="en-US" sz="3600" dirty="0" smtClean="0"/>
              <a:t>be</a:t>
            </a:r>
          </a:p>
          <a:p>
            <a:pPr marL="514350" indent="-514350">
              <a:lnSpc>
                <a:spcPct val="100000"/>
              </a:lnSpc>
              <a:spcBef>
                <a:spcPts val="0"/>
              </a:spcBef>
              <a:buNone/>
            </a:pPr>
            <a:r>
              <a:rPr lang="en-US" sz="3600" dirty="0" smtClean="0"/>
              <a:t>paid now</a:t>
            </a:r>
            <a:r>
              <a:rPr lang="en-US" sz="3600" dirty="0"/>
              <a:t>, </a:t>
            </a:r>
            <a:r>
              <a:rPr lang="en-US" sz="3600" dirty="0" smtClean="0"/>
              <a:t>and she </a:t>
            </a:r>
            <a:r>
              <a:rPr lang="en-US" sz="3600" dirty="0"/>
              <a:t>won’t get </a:t>
            </a:r>
            <a:r>
              <a:rPr lang="en-US" sz="3600" dirty="0" smtClean="0"/>
              <a:t>her scholarship </a:t>
            </a:r>
            <a:r>
              <a:rPr lang="en-US" sz="3600" dirty="0"/>
              <a:t>check until </a:t>
            </a:r>
            <a:r>
              <a:rPr lang="en-US" sz="3600" dirty="0" smtClean="0"/>
              <a:t>the</a:t>
            </a:r>
          </a:p>
          <a:p>
            <a:pPr marL="514350" indent="-514350">
              <a:lnSpc>
                <a:spcPct val="100000"/>
              </a:lnSpc>
              <a:spcBef>
                <a:spcPts val="0"/>
              </a:spcBef>
              <a:buNone/>
            </a:pPr>
            <a:r>
              <a:rPr lang="en-US" sz="3600" dirty="0" smtClean="0"/>
              <a:t>end </a:t>
            </a:r>
            <a:r>
              <a:rPr lang="en-US" sz="3600" dirty="0"/>
              <a:t>of </a:t>
            </a:r>
            <a:r>
              <a:rPr lang="en-US" sz="3600" dirty="0" smtClean="0"/>
              <a:t>the month</a:t>
            </a:r>
            <a:r>
              <a:rPr lang="en-US" sz="3600" dirty="0"/>
              <a:t>, </a:t>
            </a:r>
            <a:r>
              <a:rPr lang="en-US" sz="3600" dirty="0" smtClean="0"/>
              <a:t>and she </a:t>
            </a:r>
            <a:r>
              <a:rPr lang="en-US" sz="3600" dirty="0"/>
              <a:t>won’t get </a:t>
            </a:r>
            <a:r>
              <a:rPr lang="en-US" sz="3600" dirty="0" smtClean="0"/>
              <a:t>her paycheck </a:t>
            </a:r>
            <a:r>
              <a:rPr lang="en-US" sz="3600" dirty="0"/>
              <a:t>for </a:t>
            </a:r>
            <a:r>
              <a:rPr lang="en-US" sz="3600" dirty="0" smtClean="0"/>
              <a:t>two</a:t>
            </a:r>
          </a:p>
          <a:p>
            <a:pPr marL="514350" indent="-514350">
              <a:lnSpc>
                <a:spcPct val="100000"/>
              </a:lnSpc>
              <a:spcBef>
                <a:spcPts val="0"/>
              </a:spcBef>
              <a:buNone/>
            </a:pPr>
            <a:r>
              <a:rPr lang="en-US" sz="3600" dirty="0" smtClean="0"/>
              <a:t>weeks</a:t>
            </a:r>
            <a:r>
              <a:rPr lang="en-US" sz="3600" dirty="0"/>
              <a:t>. </a:t>
            </a:r>
            <a:r>
              <a:rPr lang="en-US" sz="3600" dirty="0" smtClean="0"/>
              <a:t>The man suggests </a:t>
            </a:r>
            <a:r>
              <a:rPr lang="en-US" sz="3600" dirty="0"/>
              <a:t>that </a:t>
            </a:r>
            <a:r>
              <a:rPr lang="en-US" sz="3600" dirty="0" smtClean="0"/>
              <a:t>she use </a:t>
            </a:r>
            <a:r>
              <a:rPr lang="en-US" sz="3600" dirty="0"/>
              <a:t>her </a:t>
            </a:r>
            <a:r>
              <a:rPr lang="en-US" sz="3600" dirty="0" smtClean="0"/>
              <a:t>credit card, </a:t>
            </a:r>
            <a:r>
              <a:rPr lang="en-US" sz="3600" dirty="0"/>
              <a:t>but </a:t>
            </a:r>
            <a:r>
              <a:rPr lang="en-US" sz="3600" dirty="0" smtClean="0"/>
              <a:t>the</a:t>
            </a:r>
          </a:p>
          <a:p>
            <a:pPr marL="514350" indent="-514350">
              <a:lnSpc>
                <a:spcPct val="100000"/>
              </a:lnSpc>
              <a:spcBef>
                <a:spcPts val="0"/>
              </a:spcBef>
              <a:buNone/>
            </a:pPr>
            <a:r>
              <a:rPr lang="en-US" sz="3600" dirty="0" smtClean="0"/>
              <a:t>problem </a:t>
            </a:r>
            <a:r>
              <a:rPr lang="en-US" sz="3600" dirty="0"/>
              <a:t>is the </a:t>
            </a:r>
            <a:r>
              <a:rPr lang="en-US" sz="3600" dirty="0" smtClean="0"/>
              <a:t>interest if the scholarship check is delayed</a:t>
            </a:r>
            <a:r>
              <a:rPr lang="en-US" sz="3600" dirty="0"/>
              <a:t>. </a:t>
            </a:r>
            <a:r>
              <a:rPr lang="en-US" sz="3600" dirty="0" smtClean="0"/>
              <a:t>The</a:t>
            </a:r>
          </a:p>
          <a:p>
            <a:pPr marL="514350" indent="-514350">
              <a:lnSpc>
                <a:spcPct val="100000"/>
              </a:lnSpc>
              <a:spcBef>
                <a:spcPts val="0"/>
              </a:spcBef>
              <a:buNone/>
            </a:pPr>
            <a:r>
              <a:rPr lang="en-US" sz="3600" dirty="0" smtClean="0"/>
              <a:t>other </a:t>
            </a:r>
            <a:r>
              <a:rPr lang="en-US" sz="3600" dirty="0"/>
              <a:t>idea— </a:t>
            </a:r>
            <a:r>
              <a:rPr lang="en-US" sz="3600" dirty="0" smtClean="0"/>
              <a:t>to take </a:t>
            </a:r>
            <a:r>
              <a:rPr lang="en-US" sz="3600" dirty="0"/>
              <a:t>out </a:t>
            </a:r>
            <a:r>
              <a:rPr lang="en-US" sz="3600" dirty="0" smtClean="0"/>
              <a:t>a student loan—seems better because</a:t>
            </a:r>
          </a:p>
          <a:p>
            <a:pPr marL="514350" indent="-514350">
              <a:lnSpc>
                <a:spcPct val="100000"/>
              </a:lnSpc>
              <a:spcBef>
                <a:spcPts val="0"/>
              </a:spcBef>
              <a:buNone/>
            </a:pPr>
            <a:r>
              <a:rPr lang="en-US" sz="3600" dirty="0" smtClean="0"/>
              <a:t>the </a:t>
            </a:r>
            <a:r>
              <a:rPr lang="en-US" sz="3600" dirty="0"/>
              <a:t>loan could </a:t>
            </a:r>
            <a:r>
              <a:rPr lang="en-US" sz="3600" dirty="0" smtClean="0"/>
              <a:t>be paid on the day the </a:t>
            </a:r>
            <a:r>
              <a:rPr lang="en-US" sz="3600" dirty="0"/>
              <a:t>check </a:t>
            </a:r>
            <a:r>
              <a:rPr lang="en-US" sz="3600" dirty="0" smtClean="0"/>
              <a:t>arrives, and </a:t>
            </a:r>
            <a:r>
              <a:rPr lang="en-US" sz="3600" dirty="0"/>
              <a:t>it </a:t>
            </a:r>
            <a:endParaRPr lang="en-US" sz="3600" dirty="0" smtClean="0"/>
          </a:p>
          <a:p>
            <a:pPr marL="514350" indent="-514350">
              <a:lnSpc>
                <a:spcPct val="100000"/>
              </a:lnSpc>
              <a:spcBef>
                <a:spcPts val="0"/>
              </a:spcBef>
              <a:buNone/>
            </a:pPr>
            <a:r>
              <a:rPr lang="en-US" sz="3600" dirty="0" smtClean="0"/>
              <a:t>wouldn’t </a:t>
            </a:r>
            <a:r>
              <a:rPr lang="en-US" sz="3600" dirty="0"/>
              <a:t>cost much to get a </a:t>
            </a:r>
            <a:r>
              <a:rPr lang="en-US" sz="3600" dirty="0" smtClean="0"/>
              <a:t>short-term loan. So </a:t>
            </a:r>
            <a:r>
              <a:rPr lang="en-US" sz="3600" dirty="0"/>
              <a:t>. . . I support </a:t>
            </a:r>
            <a:endParaRPr lang="en-US" sz="3600" dirty="0" smtClean="0"/>
          </a:p>
          <a:p>
            <a:pPr marL="514350" indent="-514350">
              <a:lnSpc>
                <a:spcPct val="100000"/>
              </a:lnSpc>
              <a:spcBef>
                <a:spcPts val="0"/>
              </a:spcBef>
              <a:buNone/>
            </a:pPr>
            <a:r>
              <a:rPr lang="en-US" sz="3600" dirty="0" smtClean="0"/>
              <a:t>applying </a:t>
            </a:r>
            <a:r>
              <a:rPr lang="en-US" sz="3600" dirty="0"/>
              <a:t>for a student </a:t>
            </a:r>
            <a:r>
              <a:rPr lang="en-US" sz="3600" dirty="0" smtClean="0"/>
              <a:t>loan</a:t>
            </a:r>
            <a:r>
              <a:rPr lang="en-US" sz="3600" dirty="0"/>
              <a:t>. </a:t>
            </a:r>
          </a:p>
          <a:p>
            <a:pPr marL="514350" indent="-514350">
              <a:lnSpc>
                <a:spcPct val="100000"/>
              </a:lnSpc>
              <a:spcBef>
                <a:spcPts val="0"/>
              </a:spcBef>
              <a:buNone/>
            </a:pPr>
            <a:endParaRPr lang="en-US" sz="3600" dirty="0" smtClean="0"/>
          </a:p>
        </p:txBody>
      </p:sp>
      <p:pic>
        <p:nvPicPr>
          <p:cNvPr id="5" name="Page_137Problems">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biLevel thresh="75000"/>
            <a:extLst>
              <a:ext uri="{BEBA8EAE-BF5A-486C-A8C5-ECC9F3942E4B}">
                <a14:imgProps xmlns:a14="http://schemas.microsoft.com/office/drawing/2010/main">
                  <a14:imgLayer r:embed="rId6">
                    <a14:imgEffect>
                      <a14:saturation sat="400000"/>
                    </a14:imgEffect>
                  </a14:imgLayer>
                </a14:imgProps>
              </a:ext>
            </a:extLst>
          </a:blip>
          <a:stretch>
            <a:fillRect/>
          </a:stretch>
        </p:blipFill>
        <p:spPr>
          <a:xfrm>
            <a:off x="4062413" y="136494"/>
            <a:ext cx="609600" cy="609600"/>
          </a:xfrm>
          <a:prstGeom prst="rect">
            <a:avLst/>
          </a:prstGeom>
        </p:spPr>
      </p:pic>
    </p:spTree>
    <p:extLst>
      <p:ext uri="{BB962C8B-B14F-4D97-AF65-F5344CB8AC3E}">
        <p14:creationId xmlns:p14="http://schemas.microsoft.com/office/powerpoint/2010/main" val="183494367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35775" fill="hold"/>
                                        <p:tgtEl>
                                          <p:spTgt spid="5"/>
                                        </p:tgtEl>
                                      </p:cBhvr>
                                    </p:cmd>
                                  </p:childTnLst>
                                </p:cTn>
                              </p:par>
                            </p:childTnLst>
                          </p:cTn>
                        </p:par>
                      </p:childTnLst>
                    </p:cTn>
                  </p:par>
                </p:childTnLst>
              </p:cTn>
              <p:nextCondLst>
                <p:cond evt="onClick" delay="0">
                  <p:tgtEl>
                    <p:spTgt spid="5"/>
                  </p:tgtEl>
                </p:cond>
              </p:nextCondLst>
            </p:seq>
            <p:audio>
              <p:cMediaNode vol="80000">
                <p:cTn id="7" fill="hold" display="0">
                  <p:stCondLst>
                    <p:cond delay="indefinite"/>
                  </p:stCondLst>
                  <p:endCondLst>
                    <p:cond evt="onStopAudio" delay="0">
                      <p:tgtEl>
                        <p:sldTgt/>
                      </p:tgtEl>
                    </p:cond>
                  </p:endCondLst>
                </p:cTn>
                <p:tgtEl>
                  <p:spTgt spid="5"/>
                </p:tgtEl>
              </p:cMediaNode>
            </p:audi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38355" y="-1"/>
            <a:ext cx="10715445" cy="1201271"/>
          </a:xfrm>
        </p:spPr>
        <p:txBody>
          <a:bodyPr/>
          <a:lstStyle/>
          <a:p>
            <a:r>
              <a:rPr lang="en-US" b="1" dirty="0" smtClean="0"/>
              <a:t>Checklist 5</a:t>
            </a:r>
            <a:endParaRPr lang="en-US" b="1" dirty="0"/>
          </a:p>
        </p:txBody>
      </p:sp>
      <p:sp>
        <p:nvSpPr>
          <p:cNvPr id="3" name="Content Placeholder 2"/>
          <p:cNvSpPr>
            <a:spLocks noGrp="1"/>
          </p:cNvSpPr>
          <p:nvPr>
            <p:ph idx="1"/>
          </p:nvPr>
        </p:nvSpPr>
        <p:spPr>
          <a:xfrm>
            <a:off x="638355" y="1201270"/>
            <a:ext cx="11179834" cy="5656730"/>
          </a:xfrm>
          <a:ln>
            <a:noFill/>
          </a:ln>
        </p:spPr>
        <p:txBody>
          <a:bodyPr>
            <a:noAutofit/>
          </a:bodyPr>
          <a:lstStyle/>
          <a:p>
            <a:pPr lvl="0">
              <a:spcBef>
                <a:spcPts val="0"/>
              </a:spcBef>
              <a:buFont typeface="Wingdings" charset="2"/>
              <a:buChar char="ü"/>
            </a:pPr>
            <a:r>
              <a:rPr lang="en-US" sz="3600" dirty="0" smtClean="0"/>
              <a:t> The </a:t>
            </a:r>
            <a:r>
              <a:rPr lang="en-US" sz="3600" dirty="0"/>
              <a:t>talk summarizes the problem.</a:t>
            </a:r>
          </a:p>
          <a:p>
            <a:pPr lvl="0">
              <a:spcBef>
                <a:spcPts val="0"/>
              </a:spcBef>
              <a:buFont typeface="Wingdings" charset="2"/>
              <a:buChar char="ü"/>
            </a:pPr>
            <a:r>
              <a:rPr lang="en-US" sz="3600" dirty="0" smtClean="0"/>
              <a:t> The </a:t>
            </a:r>
            <a:r>
              <a:rPr lang="en-US" sz="3600" dirty="0"/>
              <a:t>suggestions are presented.</a:t>
            </a:r>
          </a:p>
          <a:p>
            <a:pPr lvl="0">
              <a:spcBef>
                <a:spcPts val="0"/>
              </a:spcBef>
              <a:buFont typeface="Wingdings" charset="2"/>
              <a:buChar char="ü"/>
            </a:pPr>
            <a:r>
              <a:rPr lang="en-US" sz="3600" dirty="0" smtClean="0"/>
              <a:t> The </a:t>
            </a:r>
            <a:r>
              <a:rPr lang="en-US" sz="3600" dirty="0"/>
              <a:t>speaker’s opinion is clear.</a:t>
            </a:r>
          </a:p>
          <a:p>
            <a:pPr lvl="0">
              <a:spcBef>
                <a:spcPts val="0"/>
              </a:spcBef>
              <a:buFont typeface="Wingdings" charset="2"/>
              <a:buChar char="ü"/>
            </a:pPr>
            <a:r>
              <a:rPr lang="en-US" sz="3600" dirty="0" smtClean="0"/>
              <a:t> The </a:t>
            </a:r>
            <a:r>
              <a:rPr lang="en-US" sz="3600" dirty="0"/>
              <a:t>speaker includes reasons for the opinion.</a:t>
            </a:r>
          </a:p>
          <a:p>
            <a:pPr lvl="0">
              <a:spcBef>
                <a:spcPts val="0"/>
              </a:spcBef>
              <a:buFont typeface="Wingdings" charset="2"/>
              <a:buChar char="ü"/>
            </a:pPr>
            <a:r>
              <a:rPr lang="en-US" sz="3600" dirty="0" smtClean="0"/>
              <a:t> Different </a:t>
            </a:r>
            <a:r>
              <a:rPr lang="en-US" sz="3600" dirty="0"/>
              <a:t>vocabulary words are used.</a:t>
            </a:r>
          </a:p>
          <a:p>
            <a:pPr lvl="0">
              <a:spcBef>
                <a:spcPts val="0"/>
              </a:spcBef>
              <a:buFont typeface="Wingdings" charset="2"/>
              <a:buChar char="ü"/>
            </a:pPr>
            <a:r>
              <a:rPr lang="en-US" sz="3600" dirty="0" smtClean="0"/>
              <a:t> The </a:t>
            </a:r>
            <a:r>
              <a:rPr lang="en-US" sz="3600" dirty="0"/>
              <a:t>speaker makes few errors in grammar.</a:t>
            </a:r>
          </a:p>
          <a:p>
            <a:pPr lvl="0">
              <a:spcBef>
                <a:spcPts val="0"/>
              </a:spcBef>
              <a:buFont typeface="Wingdings" charset="2"/>
              <a:buChar char="ü"/>
            </a:pPr>
            <a:r>
              <a:rPr lang="en-US" sz="3600" dirty="0" smtClean="0"/>
              <a:t> The </a:t>
            </a:r>
            <a:r>
              <a:rPr lang="en-US" sz="3600" dirty="0"/>
              <a:t>pronunciation is understandable.</a:t>
            </a:r>
          </a:p>
          <a:p>
            <a:pPr lvl="0">
              <a:spcBef>
                <a:spcPts val="0"/>
              </a:spcBef>
              <a:buFont typeface="Wingdings" charset="2"/>
              <a:buChar char="ü"/>
            </a:pPr>
            <a:r>
              <a:rPr lang="en-US" sz="3600" dirty="0" smtClean="0"/>
              <a:t> The </a:t>
            </a:r>
            <a:r>
              <a:rPr lang="en-US" sz="3600" dirty="0"/>
              <a:t>talk does not include long pauses.</a:t>
            </a:r>
          </a:p>
          <a:p>
            <a:pPr lvl="0">
              <a:spcBef>
                <a:spcPts val="0"/>
              </a:spcBef>
              <a:buFont typeface="Wingdings" charset="2"/>
              <a:buChar char="ü"/>
            </a:pPr>
            <a:r>
              <a:rPr lang="en-US" sz="3600" dirty="0" smtClean="0"/>
              <a:t> The </a:t>
            </a:r>
            <a:r>
              <a:rPr lang="en-US" sz="3600" dirty="0"/>
              <a:t>ideas in the talk are easy to follow.</a:t>
            </a:r>
          </a:p>
          <a:p>
            <a:pPr lvl="0">
              <a:lnSpc>
                <a:spcPct val="100000"/>
              </a:lnSpc>
              <a:spcBef>
                <a:spcPts val="0"/>
              </a:spcBef>
              <a:buFont typeface="Wingdings" charset="2"/>
              <a:buChar char="ü"/>
            </a:pPr>
            <a:r>
              <a:rPr lang="en-US" sz="3600" smtClean="0"/>
              <a:t> The </a:t>
            </a:r>
            <a:r>
              <a:rPr lang="en-US" sz="3600" dirty="0"/>
              <a:t>talk is complete within the time limit</a:t>
            </a:r>
            <a:r>
              <a:rPr lang="en-US" sz="3600" dirty="0" smtClean="0"/>
              <a:t>.</a:t>
            </a:r>
            <a:endParaRPr lang="en-US" sz="3600" dirty="0"/>
          </a:p>
          <a:p>
            <a:pPr marL="0" marR="0" lvl="0" indent="0" defTabSz="914400" eaLnBrk="1" fontAlgn="auto" latinLnBrk="0" hangingPunct="1">
              <a:lnSpc>
                <a:spcPct val="100000"/>
              </a:lnSpc>
              <a:spcBef>
                <a:spcPts val="400"/>
              </a:spcBef>
              <a:spcAft>
                <a:spcPts val="0"/>
              </a:spcAft>
              <a:buClrTx/>
              <a:buSzTx/>
              <a:buFont typeface="Wingdings" charset="2"/>
              <a:buNone/>
              <a:tabLst/>
              <a:defRPr/>
            </a:pPr>
            <a:endParaRPr lang="en-US" sz="3600" dirty="0"/>
          </a:p>
        </p:txBody>
      </p:sp>
    </p:spTree>
    <p:extLst>
      <p:ext uri="{BB962C8B-B14F-4D97-AF65-F5344CB8AC3E}">
        <p14:creationId xmlns:p14="http://schemas.microsoft.com/office/powerpoint/2010/main" val="1377090692"/>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826000" y="3144044"/>
            <a:ext cx="2540000" cy="1714500"/>
          </a:xfrm>
        </p:spPr>
      </p:pic>
    </p:spTree>
    <p:extLst>
      <p:ext uri="{BB962C8B-B14F-4D97-AF65-F5344CB8AC3E}">
        <p14:creationId xmlns:p14="http://schemas.microsoft.com/office/powerpoint/2010/main" val="1629575413"/>
      </p:ext>
    </p:extLst>
  </p:cSld>
  <p:clrMapOvr>
    <a:masterClrMapping/>
  </p:clrMapOvr>
  <p:transition spd="slow">
    <p:wheel spokes="1"/>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Retrospect">
  <a:themeElements>
    <a:clrScheme name="Retrospect">
      <a:dk1>
        <a:sysClr val="windowText" lastClr="000000"/>
      </a:dk1>
      <a:lt1>
        <a:sysClr val="window" lastClr="FFFFFF"/>
      </a:lt1>
      <a:dk2>
        <a:srgbClr val="455F51"/>
      </a:dk2>
      <a:lt2>
        <a:srgbClr val="E2DFCC"/>
      </a:lt2>
      <a:accent1>
        <a:srgbClr val="99CB38"/>
      </a:accent1>
      <a:accent2>
        <a:srgbClr val="63A537"/>
      </a:accent2>
      <a:accent3>
        <a:srgbClr val="37A76F"/>
      </a:accent3>
      <a:accent4>
        <a:srgbClr val="44C1A3"/>
      </a:accent4>
      <a:accent5>
        <a:srgbClr val="4EB3CF"/>
      </a:accent5>
      <a:accent6>
        <a:srgbClr val="51C3F9"/>
      </a:accent6>
      <a:hlink>
        <a:srgbClr val="6B9F25"/>
      </a:hlink>
      <a:folHlink>
        <a:srgbClr val="B26B02"/>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D26EA377-59BD-4C9C-9D94-EE8416EE4C79}"/>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3749</TotalTime>
  <Words>443</Words>
  <Application>Microsoft Office PowerPoint</Application>
  <PresentationFormat>Widescreen</PresentationFormat>
  <Paragraphs>66</Paragraphs>
  <Slides>9</Slides>
  <Notes>6</Notes>
  <HiddenSlides>0</HiddenSlides>
  <MMClips>1</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9</vt:i4>
      </vt:variant>
    </vt:vector>
  </HeadingPairs>
  <TitlesOfParts>
    <vt:vector size="16" baseType="lpstr">
      <vt:lpstr>Arial</vt:lpstr>
      <vt:lpstr>Calibri</vt:lpstr>
      <vt:lpstr>Calibri Light</vt:lpstr>
      <vt:lpstr>Chalkduster</vt:lpstr>
      <vt:lpstr>Wingdings</vt:lpstr>
      <vt:lpstr>Office Theme</vt:lpstr>
      <vt:lpstr>Retrospect</vt:lpstr>
      <vt:lpstr>Review </vt:lpstr>
      <vt:lpstr>Question 5: Problems</vt:lpstr>
      <vt:lpstr>PowerPoint Presentation</vt:lpstr>
      <vt:lpstr>1  Organize notes in three sections</vt:lpstr>
      <vt:lpstr>2  Fill in details as you listen to the conversation </vt:lpstr>
      <vt:lpstr>3  Report your opinion logically</vt:lpstr>
      <vt:lpstr>Example Answer</vt:lpstr>
      <vt:lpstr>Checklist 5</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Review</dc:title>
  <dc:creator>Pamela Sharpe</dc:creator>
  <cp:lastModifiedBy>KGirardi</cp:lastModifiedBy>
  <cp:revision>100</cp:revision>
  <cp:lastPrinted>2018-04-17T14:04:52Z</cp:lastPrinted>
  <dcterms:created xsi:type="dcterms:W3CDTF">2017-10-11T17:59:39Z</dcterms:created>
  <dcterms:modified xsi:type="dcterms:W3CDTF">2019-09-06T03:21:06Z</dcterms:modified>
</cp:coreProperties>
</file>